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60" r:id="rId3"/>
    <p:sldId id="257" r:id="rId4"/>
    <p:sldId id="259" r:id="rId5"/>
    <p:sldId id="261" r:id="rId6"/>
    <p:sldId id="266" r:id="rId7"/>
    <p:sldId id="267" r:id="rId8"/>
    <p:sldId id="262" r:id="rId9"/>
    <p:sldId id="263" r:id="rId10"/>
    <p:sldId id="25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0305" autoAdjust="0"/>
  </p:normalViewPr>
  <p:slideViewPr>
    <p:cSldViewPr snapToGrid="0">
      <p:cViewPr varScale="1">
        <p:scale>
          <a:sx n="61" d="100"/>
          <a:sy n="61" d="100"/>
        </p:scale>
        <p:origin x="36"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0AFCEC-A1A5-42EA-A098-61CE6242CA88}" type="datetimeFigureOut">
              <a:rPr lang="en-US" smtClean="0"/>
              <a:t>3/15/2021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49E566-EEF4-484A-A694-C6FDE3ABC4A8}" type="slidenum">
              <a:rPr lang="en-US" smtClean="0"/>
              <a:t>‹#›</a:t>
            </a:fld>
            <a:endParaRPr lang="en-US"/>
          </a:p>
        </p:txBody>
      </p:sp>
    </p:spTree>
    <p:extLst>
      <p:ext uri="{BB962C8B-B14F-4D97-AF65-F5344CB8AC3E}">
        <p14:creationId xmlns:p14="http://schemas.microsoft.com/office/powerpoint/2010/main" val="4172496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9E566-EEF4-484A-A694-C6FDE3ABC4A8}" type="slidenum">
              <a:rPr lang="en-US" smtClean="0"/>
              <a:t>1</a:t>
            </a:fld>
            <a:endParaRPr lang="en-US"/>
          </a:p>
        </p:txBody>
      </p:sp>
    </p:spTree>
    <p:extLst>
      <p:ext uri="{BB962C8B-B14F-4D97-AF65-F5344CB8AC3E}">
        <p14:creationId xmlns:p14="http://schemas.microsoft.com/office/powerpoint/2010/main" val="1517542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Ethics is the basis of the procurement and sourcing principles such as integrity, transparency and fairness. </a:t>
            </a:r>
          </a:p>
          <a:p>
            <a:r>
              <a:rPr lang="en-US" dirty="0"/>
              <a:t>Conducting oneself in an ethical manner helps to maintain confidence and trust in the acquisition process.</a:t>
            </a:r>
          </a:p>
          <a:p>
            <a:r>
              <a:rPr lang="en-US" dirty="0"/>
              <a:t>The suppliers are bound to follow these ethical principles for them to have effective practices that would improve their sourcing activities. Suppliers are bound to take up the effects of the environment, engage in social corporate responsibility and be transparent in their supply process.  The adoption of social</a:t>
            </a:r>
            <a:r>
              <a:rPr lang="en-US" baseline="0" dirty="0"/>
              <a:t> responsibility is the main responsibility of companies in ensuring transparency and fairness in the whole process. This would help to advance the process of corporate responsibility in the supply chain. This would help to advance effective performance of the supply chain hence improve the process of ensuring that the supply chain has achieved its desired effectiveness. </a:t>
            </a:r>
            <a:endParaRPr lang="en-US" dirty="0"/>
          </a:p>
          <a:p>
            <a:endParaRPr lang="en-US" dirty="0"/>
          </a:p>
        </p:txBody>
      </p:sp>
      <p:sp>
        <p:nvSpPr>
          <p:cNvPr id="4" name="Slide Number Placeholder 3"/>
          <p:cNvSpPr>
            <a:spLocks noGrp="1"/>
          </p:cNvSpPr>
          <p:nvPr>
            <p:ph type="sldNum" sz="quarter" idx="10"/>
          </p:nvPr>
        </p:nvSpPr>
        <p:spPr/>
        <p:txBody>
          <a:bodyPr/>
          <a:lstStyle/>
          <a:p>
            <a:fld id="{D349E566-EEF4-484A-A694-C6FDE3ABC4A8}" type="slidenum">
              <a:rPr lang="en-US" smtClean="0"/>
              <a:t>2</a:t>
            </a:fld>
            <a:endParaRPr lang="en-US"/>
          </a:p>
        </p:txBody>
      </p:sp>
    </p:spTree>
    <p:extLst>
      <p:ext uri="{BB962C8B-B14F-4D97-AF65-F5344CB8AC3E}">
        <p14:creationId xmlns:p14="http://schemas.microsoft.com/office/powerpoint/2010/main" val="24274972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Ethical sourcing helps to build trust within companies. Companies</a:t>
            </a:r>
            <a:r>
              <a:rPr lang="en-US" baseline="0" dirty="0"/>
              <a:t> that have been found to be ethical have always improved their image and achieved success in their supply chain activities. This has helped to maximize the activities they are involved in the achievement of success within the supply chain. </a:t>
            </a:r>
            <a:r>
              <a:rPr lang="en-US" dirty="0"/>
              <a:t>Ethical sourcing helps to promote loyalty in the supply chain process. Ethical sources enhance mutual performance of the suppliers with their companies.</a:t>
            </a:r>
          </a:p>
          <a:p>
            <a:endParaRPr lang="en-US" dirty="0"/>
          </a:p>
        </p:txBody>
      </p:sp>
      <p:sp>
        <p:nvSpPr>
          <p:cNvPr id="4" name="Slide Number Placeholder 3"/>
          <p:cNvSpPr>
            <a:spLocks noGrp="1"/>
          </p:cNvSpPr>
          <p:nvPr>
            <p:ph type="sldNum" sz="quarter" idx="10"/>
          </p:nvPr>
        </p:nvSpPr>
        <p:spPr/>
        <p:txBody>
          <a:bodyPr/>
          <a:lstStyle/>
          <a:p>
            <a:fld id="{D349E566-EEF4-484A-A694-C6FDE3ABC4A8}" type="slidenum">
              <a:rPr lang="en-US" smtClean="0"/>
              <a:t>3</a:t>
            </a:fld>
            <a:endParaRPr lang="en-US"/>
          </a:p>
        </p:txBody>
      </p:sp>
    </p:spTree>
    <p:extLst>
      <p:ext uri="{BB962C8B-B14F-4D97-AF65-F5344CB8AC3E}">
        <p14:creationId xmlns:p14="http://schemas.microsoft.com/office/powerpoint/2010/main" val="2078741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Starbucks is the leading company in its ethical sourcing. The company is committed to enhancing</a:t>
            </a:r>
            <a:r>
              <a:rPr lang="en-US" baseline="0" dirty="0"/>
              <a:t> social equity by helping people to live in an equitable society. In terms of environmental protection, the company is committed to preservation and protection of the environment. </a:t>
            </a:r>
            <a:r>
              <a:rPr lang="en-US" dirty="0"/>
              <a:t>Sustainable friendly vendors have been maintained as a priority for the business. Enhancing openness and accountability measures is a major way for enforcing sustainability in the business. </a:t>
            </a:r>
          </a:p>
          <a:p>
            <a:endParaRPr lang="en-US" dirty="0"/>
          </a:p>
        </p:txBody>
      </p:sp>
      <p:sp>
        <p:nvSpPr>
          <p:cNvPr id="4" name="Slide Number Placeholder 3"/>
          <p:cNvSpPr>
            <a:spLocks noGrp="1"/>
          </p:cNvSpPr>
          <p:nvPr>
            <p:ph type="sldNum" sz="quarter" idx="10"/>
          </p:nvPr>
        </p:nvSpPr>
        <p:spPr/>
        <p:txBody>
          <a:bodyPr/>
          <a:lstStyle/>
          <a:p>
            <a:fld id="{D349E566-EEF4-484A-A694-C6FDE3ABC4A8}" type="slidenum">
              <a:rPr lang="en-US" smtClean="0"/>
              <a:t>4</a:t>
            </a:fld>
            <a:endParaRPr lang="en-US"/>
          </a:p>
        </p:txBody>
      </p:sp>
    </p:spTree>
    <p:extLst>
      <p:ext uri="{BB962C8B-B14F-4D97-AF65-F5344CB8AC3E}">
        <p14:creationId xmlns:p14="http://schemas.microsoft.com/office/powerpoint/2010/main" val="3988863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three pillars of sustainability in Starbucks include;</a:t>
            </a:r>
          </a:p>
          <a:p>
            <a:pPr>
              <a:buFont typeface="Wingdings" panose="05000000000000000000" pitchFamily="2" charset="2"/>
              <a:buChar char="Ø"/>
            </a:pPr>
            <a:r>
              <a:rPr lang="en-US" dirty="0"/>
              <a:t> Social equity</a:t>
            </a:r>
            <a:r>
              <a:rPr lang="en-US" baseline="0" dirty="0"/>
              <a:t> is a major principle adopted by Starbucks in which it ensures that it helps the company to become effective with each other. It is evident that Starbucks ensures that there is equal pay for its employees which improves the employment process. In terms of economic viability, the company usually ensures sustainable compensation </a:t>
            </a:r>
            <a:endParaRPr lang="en-US" dirty="0"/>
          </a:p>
          <a:p>
            <a:pPr>
              <a:buFont typeface="Wingdings" panose="05000000000000000000" pitchFamily="2" charset="2"/>
              <a:buChar char="Ø"/>
            </a:pPr>
            <a:r>
              <a:rPr lang="en-US" dirty="0"/>
              <a:t>Environmental protection</a:t>
            </a:r>
            <a:r>
              <a:rPr lang="en-US" baseline="0" dirty="0"/>
              <a:t> is also a pillar in the corporate strategies that have been adopted by Starbucks over the years. There is a need for Starbucks to adopt key principles that would ensure the protection and preservation of the environment from pollution and destruction. </a:t>
            </a:r>
            <a:endParaRPr lang="en-US" dirty="0"/>
          </a:p>
          <a:p>
            <a:endParaRPr lang="en-US" dirty="0"/>
          </a:p>
        </p:txBody>
      </p:sp>
      <p:sp>
        <p:nvSpPr>
          <p:cNvPr id="4" name="Slide Number Placeholder 3"/>
          <p:cNvSpPr>
            <a:spLocks noGrp="1"/>
          </p:cNvSpPr>
          <p:nvPr>
            <p:ph type="sldNum" sz="quarter" idx="10"/>
          </p:nvPr>
        </p:nvSpPr>
        <p:spPr/>
        <p:txBody>
          <a:bodyPr/>
          <a:lstStyle/>
          <a:p>
            <a:fld id="{D349E566-EEF4-484A-A694-C6FDE3ABC4A8}" type="slidenum">
              <a:rPr lang="en-US" smtClean="0"/>
              <a:t>5</a:t>
            </a:fld>
            <a:endParaRPr lang="en-US"/>
          </a:p>
        </p:txBody>
      </p:sp>
    </p:spTree>
    <p:extLst>
      <p:ext uri="{BB962C8B-B14F-4D97-AF65-F5344CB8AC3E}">
        <p14:creationId xmlns:p14="http://schemas.microsoft.com/office/powerpoint/2010/main" val="28162737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purchasing practices that have been adopted by Starbucks have been identified as efficient in the enhancement of respect and loyalty for regulations. In addition, the use of fairness and due diligence has always helped companies such as Starbucks to have efficiency in their ethical practices. This has led to the improvement in the performance and actions in which Starbucks is engaged. This has promoted the functions that Starbucks has adopted over the years. </a:t>
            </a:r>
            <a:endParaRPr lang="en-US" dirty="0"/>
          </a:p>
        </p:txBody>
      </p:sp>
      <p:sp>
        <p:nvSpPr>
          <p:cNvPr id="4" name="Slide Number Placeholder 3"/>
          <p:cNvSpPr>
            <a:spLocks noGrp="1"/>
          </p:cNvSpPr>
          <p:nvPr>
            <p:ph type="sldNum" sz="quarter" idx="10"/>
          </p:nvPr>
        </p:nvSpPr>
        <p:spPr/>
        <p:txBody>
          <a:bodyPr/>
          <a:lstStyle/>
          <a:p>
            <a:fld id="{D349E566-EEF4-484A-A694-C6FDE3ABC4A8}" type="slidenum">
              <a:rPr lang="en-US" smtClean="0"/>
              <a:t>6</a:t>
            </a:fld>
            <a:endParaRPr lang="en-US"/>
          </a:p>
        </p:txBody>
      </p:sp>
    </p:spTree>
    <p:extLst>
      <p:ext uri="{BB962C8B-B14F-4D97-AF65-F5344CB8AC3E}">
        <p14:creationId xmlns:p14="http://schemas.microsoft.com/office/powerpoint/2010/main" val="2681007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main determinants of ethics in a supply</a:t>
            </a:r>
            <a:r>
              <a:rPr lang="en-US" baseline="0" dirty="0"/>
              <a:t> chain that needs to be transformed include the social capital, the human behavior, culture and values of individuals in the society. There is a need to transform the social capital of individuals across the world by transforming their ability to manage their supply chains and  transform their ability to have identity. Companies such as Starbucks would achieve improved performance through enhanced social capital that would improve its cultural transformation and identity. This would have significant impact in ensuring that the supply chain in companies has achieved improved transformation over time.</a:t>
            </a:r>
            <a:endParaRPr lang="en-US" dirty="0"/>
          </a:p>
        </p:txBody>
      </p:sp>
      <p:sp>
        <p:nvSpPr>
          <p:cNvPr id="4" name="Slide Number Placeholder 3"/>
          <p:cNvSpPr>
            <a:spLocks noGrp="1"/>
          </p:cNvSpPr>
          <p:nvPr>
            <p:ph type="sldNum" sz="quarter" idx="10"/>
          </p:nvPr>
        </p:nvSpPr>
        <p:spPr/>
        <p:txBody>
          <a:bodyPr/>
          <a:lstStyle/>
          <a:p>
            <a:fld id="{D349E566-EEF4-484A-A694-C6FDE3ABC4A8}" type="slidenum">
              <a:rPr lang="en-US" smtClean="0"/>
              <a:t>7</a:t>
            </a:fld>
            <a:endParaRPr lang="en-US"/>
          </a:p>
        </p:txBody>
      </p:sp>
    </p:spTree>
    <p:extLst>
      <p:ext uri="{BB962C8B-B14F-4D97-AF65-F5344CB8AC3E}">
        <p14:creationId xmlns:p14="http://schemas.microsoft.com/office/powerpoint/2010/main" val="28880442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Starbucks can achieved its improved performance through intentional sustainability</a:t>
            </a:r>
          </a:p>
          <a:p>
            <a:r>
              <a:rPr lang="en-US" dirty="0"/>
              <a:t>Starbucks is committed to training employees on the importance of their environment</a:t>
            </a:r>
          </a:p>
          <a:p>
            <a:r>
              <a:rPr lang="en-US" dirty="0"/>
              <a:t>Starbucks should train employees on the importance of electric and water conservation </a:t>
            </a:r>
          </a:p>
          <a:p>
            <a:r>
              <a:rPr lang="en-US" dirty="0"/>
              <a:t>Starbucks should conduct reviews that would help to enhance performance with the environment. </a:t>
            </a:r>
          </a:p>
          <a:p>
            <a:endParaRPr lang="en-US" dirty="0"/>
          </a:p>
        </p:txBody>
      </p:sp>
      <p:sp>
        <p:nvSpPr>
          <p:cNvPr id="4" name="Slide Number Placeholder 3"/>
          <p:cNvSpPr>
            <a:spLocks noGrp="1"/>
          </p:cNvSpPr>
          <p:nvPr>
            <p:ph type="sldNum" sz="quarter" idx="10"/>
          </p:nvPr>
        </p:nvSpPr>
        <p:spPr/>
        <p:txBody>
          <a:bodyPr/>
          <a:lstStyle/>
          <a:p>
            <a:fld id="{D349E566-EEF4-484A-A694-C6FDE3ABC4A8}" type="slidenum">
              <a:rPr lang="en-US" smtClean="0"/>
              <a:t>8</a:t>
            </a:fld>
            <a:endParaRPr lang="en-US"/>
          </a:p>
        </p:txBody>
      </p:sp>
    </p:spTree>
    <p:extLst>
      <p:ext uri="{BB962C8B-B14F-4D97-AF65-F5344CB8AC3E}">
        <p14:creationId xmlns:p14="http://schemas.microsoft.com/office/powerpoint/2010/main" val="7007307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sum it up, ethical sourcing helps to build the much needed trust in the supply chain. Sourcing helps</a:t>
            </a:r>
            <a:r>
              <a:rPr lang="en-US" baseline="0" dirty="0"/>
              <a:t> to enhance efficiency in the supply chain process as it builds the much needed trust in the supply chain which is key in the improvement of supply chain activities. This is key in ensuring that the process of the supply chain performance has achieved its ultimate achievement. </a:t>
            </a:r>
            <a:r>
              <a:rPr lang="en-US" dirty="0"/>
              <a:t>Companies are bound to adopt principles and procedures that advance their ethical sourcing procedures. These</a:t>
            </a:r>
            <a:r>
              <a:rPr lang="en-US" baseline="0" dirty="0"/>
              <a:t> procedures are key in the improvement and promotion of all activities that ensure that supply chains achieve their ultimate success. </a:t>
            </a:r>
            <a:r>
              <a:rPr lang="en-US" dirty="0"/>
              <a:t>These procedures would help to improve and promote the supply chain hence encourage improvements in the sourcing activities. </a:t>
            </a:r>
          </a:p>
          <a:p>
            <a:endParaRPr lang="en-US" dirty="0"/>
          </a:p>
        </p:txBody>
      </p:sp>
      <p:sp>
        <p:nvSpPr>
          <p:cNvPr id="4" name="Slide Number Placeholder 3"/>
          <p:cNvSpPr>
            <a:spLocks noGrp="1"/>
          </p:cNvSpPr>
          <p:nvPr>
            <p:ph type="sldNum" sz="quarter" idx="10"/>
          </p:nvPr>
        </p:nvSpPr>
        <p:spPr/>
        <p:txBody>
          <a:bodyPr/>
          <a:lstStyle/>
          <a:p>
            <a:fld id="{D349E566-EEF4-484A-A694-C6FDE3ABC4A8}" type="slidenum">
              <a:rPr lang="en-US" smtClean="0"/>
              <a:t>9</a:t>
            </a:fld>
            <a:endParaRPr lang="en-US"/>
          </a:p>
        </p:txBody>
      </p:sp>
    </p:spTree>
    <p:extLst>
      <p:ext uri="{BB962C8B-B14F-4D97-AF65-F5344CB8AC3E}">
        <p14:creationId xmlns:p14="http://schemas.microsoft.com/office/powerpoint/2010/main" val="13786767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1FB91A9-3154-41FE-BF1B-FD739548EDD4}"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224347-1C26-4E94-8F7B-9437F24C0CC9}" type="slidenum">
              <a:rPr lang="en-US" smtClean="0"/>
              <a:t>‹#›</a:t>
            </a:fld>
            <a:endParaRPr lang="en-US"/>
          </a:p>
        </p:txBody>
      </p:sp>
    </p:spTree>
    <p:extLst>
      <p:ext uri="{BB962C8B-B14F-4D97-AF65-F5344CB8AC3E}">
        <p14:creationId xmlns:p14="http://schemas.microsoft.com/office/powerpoint/2010/main" val="969151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FB91A9-3154-41FE-BF1B-FD739548EDD4}"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224347-1C26-4E94-8F7B-9437F24C0CC9}" type="slidenum">
              <a:rPr lang="en-US" smtClean="0"/>
              <a:t>‹#›</a:t>
            </a:fld>
            <a:endParaRPr lang="en-US"/>
          </a:p>
        </p:txBody>
      </p:sp>
    </p:spTree>
    <p:extLst>
      <p:ext uri="{BB962C8B-B14F-4D97-AF65-F5344CB8AC3E}">
        <p14:creationId xmlns:p14="http://schemas.microsoft.com/office/powerpoint/2010/main" val="2001515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FB91A9-3154-41FE-BF1B-FD739548EDD4}"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224347-1C26-4E94-8F7B-9437F24C0CC9}"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029186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FB91A9-3154-41FE-BF1B-FD739548EDD4}"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224347-1C26-4E94-8F7B-9437F24C0CC9}" type="slidenum">
              <a:rPr lang="en-US" smtClean="0"/>
              <a:t>‹#›</a:t>
            </a:fld>
            <a:endParaRPr lang="en-US"/>
          </a:p>
        </p:txBody>
      </p:sp>
    </p:spTree>
    <p:extLst>
      <p:ext uri="{BB962C8B-B14F-4D97-AF65-F5344CB8AC3E}">
        <p14:creationId xmlns:p14="http://schemas.microsoft.com/office/powerpoint/2010/main" val="5584226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FB91A9-3154-41FE-BF1B-FD739548EDD4}"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224347-1C26-4E94-8F7B-9437F24C0CC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204646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FB91A9-3154-41FE-BF1B-FD739548EDD4}"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224347-1C26-4E94-8F7B-9437F24C0CC9}" type="slidenum">
              <a:rPr lang="en-US" smtClean="0"/>
              <a:t>‹#›</a:t>
            </a:fld>
            <a:endParaRPr lang="en-US"/>
          </a:p>
        </p:txBody>
      </p:sp>
    </p:spTree>
    <p:extLst>
      <p:ext uri="{BB962C8B-B14F-4D97-AF65-F5344CB8AC3E}">
        <p14:creationId xmlns:p14="http://schemas.microsoft.com/office/powerpoint/2010/main" val="34221891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FB91A9-3154-41FE-BF1B-FD739548EDD4}"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224347-1C26-4E94-8F7B-9437F24C0CC9}" type="slidenum">
              <a:rPr lang="en-US" smtClean="0"/>
              <a:t>‹#›</a:t>
            </a:fld>
            <a:endParaRPr lang="en-US"/>
          </a:p>
        </p:txBody>
      </p:sp>
    </p:spTree>
    <p:extLst>
      <p:ext uri="{BB962C8B-B14F-4D97-AF65-F5344CB8AC3E}">
        <p14:creationId xmlns:p14="http://schemas.microsoft.com/office/powerpoint/2010/main" val="2350002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FB91A9-3154-41FE-BF1B-FD739548EDD4}"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224347-1C26-4E94-8F7B-9437F24C0CC9}" type="slidenum">
              <a:rPr lang="en-US" smtClean="0"/>
              <a:t>‹#›</a:t>
            </a:fld>
            <a:endParaRPr lang="en-US"/>
          </a:p>
        </p:txBody>
      </p:sp>
    </p:spTree>
    <p:extLst>
      <p:ext uri="{BB962C8B-B14F-4D97-AF65-F5344CB8AC3E}">
        <p14:creationId xmlns:p14="http://schemas.microsoft.com/office/powerpoint/2010/main" val="3712478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FB91A9-3154-41FE-BF1B-FD739548EDD4}"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224347-1C26-4E94-8F7B-9437F24C0CC9}" type="slidenum">
              <a:rPr lang="en-US" smtClean="0"/>
              <a:t>‹#›</a:t>
            </a:fld>
            <a:endParaRPr lang="en-US"/>
          </a:p>
        </p:txBody>
      </p:sp>
    </p:spTree>
    <p:extLst>
      <p:ext uri="{BB962C8B-B14F-4D97-AF65-F5344CB8AC3E}">
        <p14:creationId xmlns:p14="http://schemas.microsoft.com/office/powerpoint/2010/main" val="3608390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FB91A9-3154-41FE-BF1B-FD739548EDD4}"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224347-1C26-4E94-8F7B-9437F24C0CC9}" type="slidenum">
              <a:rPr lang="en-US" smtClean="0"/>
              <a:t>‹#›</a:t>
            </a:fld>
            <a:endParaRPr lang="en-US"/>
          </a:p>
        </p:txBody>
      </p:sp>
    </p:spTree>
    <p:extLst>
      <p:ext uri="{BB962C8B-B14F-4D97-AF65-F5344CB8AC3E}">
        <p14:creationId xmlns:p14="http://schemas.microsoft.com/office/powerpoint/2010/main" val="3422482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1FB91A9-3154-41FE-BF1B-FD739548EDD4}" type="datetimeFigureOut">
              <a:rPr lang="en-US" smtClean="0"/>
              <a:t>3/15/2021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224347-1C26-4E94-8F7B-9437F24C0CC9}" type="slidenum">
              <a:rPr lang="en-US" smtClean="0"/>
              <a:t>‹#›</a:t>
            </a:fld>
            <a:endParaRPr lang="en-US"/>
          </a:p>
        </p:txBody>
      </p:sp>
    </p:spTree>
    <p:extLst>
      <p:ext uri="{BB962C8B-B14F-4D97-AF65-F5344CB8AC3E}">
        <p14:creationId xmlns:p14="http://schemas.microsoft.com/office/powerpoint/2010/main" val="1519656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1FB91A9-3154-41FE-BF1B-FD739548EDD4}" type="datetimeFigureOut">
              <a:rPr lang="en-US" smtClean="0"/>
              <a:t>3/15/2021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224347-1C26-4E94-8F7B-9437F24C0CC9}" type="slidenum">
              <a:rPr lang="en-US" smtClean="0"/>
              <a:t>‹#›</a:t>
            </a:fld>
            <a:endParaRPr lang="en-US"/>
          </a:p>
        </p:txBody>
      </p:sp>
    </p:spTree>
    <p:extLst>
      <p:ext uri="{BB962C8B-B14F-4D97-AF65-F5344CB8AC3E}">
        <p14:creationId xmlns:p14="http://schemas.microsoft.com/office/powerpoint/2010/main" val="651917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FB91A9-3154-41FE-BF1B-FD739548EDD4}" type="datetimeFigureOut">
              <a:rPr lang="en-US" smtClean="0"/>
              <a:t>3/15/2021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224347-1C26-4E94-8F7B-9437F24C0CC9}" type="slidenum">
              <a:rPr lang="en-US" smtClean="0"/>
              <a:t>‹#›</a:t>
            </a:fld>
            <a:endParaRPr lang="en-US"/>
          </a:p>
        </p:txBody>
      </p:sp>
    </p:spTree>
    <p:extLst>
      <p:ext uri="{BB962C8B-B14F-4D97-AF65-F5344CB8AC3E}">
        <p14:creationId xmlns:p14="http://schemas.microsoft.com/office/powerpoint/2010/main" val="850640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FB91A9-3154-41FE-BF1B-FD739548EDD4}" type="datetimeFigureOut">
              <a:rPr lang="en-US" smtClean="0"/>
              <a:t>3/15/2021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224347-1C26-4E94-8F7B-9437F24C0CC9}" type="slidenum">
              <a:rPr lang="en-US" smtClean="0"/>
              <a:t>‹#›</a:t>
            </a:fld>
            <a:endParaRPr lang="en-US"/>
          </a:p>
        </p:txBody>
      </p:sp>
    </p:spTree>
    <p:extLst>
      <p:ext uri="{BB962C8B-B14F-4D97-AF65-F5344CB8AC3E}">
        <p14:creationId xmlns:p14="http://schemas.microsoft.com/office/powerpoint/2010/main" val="3113905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1FB91A9-3154-41FE-BF1B-FD739548EDD4}" type="datetimeFigureOut">
              <a:rPr lang="en-US" smtClean="0"/>
              <a:t>3/15/2021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224347-1C26-4E94-8F7B-9437F24C0CC9}" type="slidenum">
              <a:rPr lang="en-US" smtClean="0"/>
              <a:t>‹#›</a:t>
            </a:fld>
            <a:endParaRPr lang="en-US"/>
          </a:p>
        </p:txBody>
      </p:sp>
    </p:spTree>
    <p:extLst>
      <p:ext uri="{BB962C8B-B14F-4D97-AF65-F5344CB8AC3E}">
        <p14:creationId xmlns:p14="http://schemas.microsoft.com/office/powerpoint/2010/main" val="2626926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1FB91A9-3154-41FE-BF1B-FD739548EDD4}" type="datetimeFigureOut">
              <a:rPr lang="en-US" smtClean="0"/>
              <a:t>3/15/2021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224347-1C26-4E94-8F7B-9437F24C0CC9}" type="slidenum">
              <a:rPr lang="en-US" smtClean="0"/>
              <a:t>‹#›</a:t>
            </a:fld>
            <a:endParaRPr lang="en-US"/>
          </a:p>
        </p:txBody>
      </p:sp>
    </p:spTree>
    <p:extLst>
      <p:ext uri="{BB962C8B-B14F-4D97-AF65-F5344CB8AC3E}">
        <p14:creationId xmlns:p14="http://schemas.microsoft.com/office/powerpoint/2010/main" val="1683119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1FB91A9-3154-41FE-BF1B-FD739548EDD4}" type="datetimeFigureOut">
              <a:rPr lang="en-US" smtClean="0"/>
              <a:t>3/15/2021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3224347-1C26-4E94-8F7B-9437F24C0CC9}" type="slidenum">
              <a:rPr lang="en-US" smtClean="0"/>
              <a:t>‹#›</a:t>
            </a:fld>
            <a:endParaRPr lang="en-US"/>
          </a:p>
        </p:txBody>
      </p:sp>
    </p:spTree>
    <p:extLst>
      <p:ext uri="{BB962C8B-B14F-4D97-AF65-F5344CB8AC3E}">
        <p14:creationId xmlns:p14="http://schemas.microsoft.com/office/powerpoint/2010/main" val="25459770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Supply Chain </a:t>
            </a:r>
          </a:p>
        </p:txBody>
      </p:sp>
      <p:sp>
        <p:nvSpPr>
          <p:cNvPr id="3" name="Subtitle 2"/>
          <p:cNvSpPr>
            <a:spLocks noGrp="1"/>
          </p:cNvSpPr>
          <p:nvPr>
            <p:ph type="subTitle" idx="1"/>
          </p:nvPr>
        </p:nvSpPr>
        <p:spPr/>
        <p:txBody>
          <a:bodyPr/>
          <a:lstStyle/>
          <a:p>
            <a:r>
              <a:rPr lang="en-US" dirty="0"/>
              <a:t>Ethical Purchasing Activities </a:t>
            </a:r>
          </a:p>
        </p:txBody>
      </p:sp>
    </p:spTree>
    <p:extLst>
      <p:ext uri="{BB962C8B-B14F-4D97-AF65-F5344CB8AC3E}">
        <p14:creationId xmlns:p14="http://schemas.microsoft.com/office/powerpoint/2010/main" val="961897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p>
        </p:txBody>
      </p:sp>
      <p:sp>
        <p:nvSpPr>
          <p:cNvPr id="3" name="Content Placeholder 2"/>
          <p:cNvSpPr>
            <a:spLocks noGrp="1"/>
          </p:cNvSpPr>
          <p:nvPr>
            <p:ph idx="1"/>
          </p:nvPr>
        </p:nvSpPr>
        <p:spPr/>
        <p:txBody>
          <a:bodyPr>
            <a:normAutofit/>
          </a:bodyPr>
          <a:lstStyle/>
          <a:p>
            <a:r>
              <a:rPr lang="en-US" dirty="0" err="1"/>
              <a:t>Devinney</a:t>
            </a:r>
            <a:r>
              <a:rPr lang="en-US" dirty="0"/>
              <a:t>, T. M., Auger, P., &amp; </a:t>
            </a:r>
            <a:r>
              <a:rPr lang="en-US" dirty="0" err="1"/>
              <a:t>Eckhardt</a:t>
            </a:r>
            <a:r>
              <a:rPr lang="en-US" dirty="0"/>
              <a:t>, G. M. (2010). </a:t>
            </a:r>
            <a:r>
              <a:rPr lang="en-US" i="1" dirty="0"/>
              <a:t>The myth of the ethical consumer</a:t>
            </a:r>
            <a:r>
              <a:rPr lang="en-US" dirty="0"/>
              <a:t>. Cambridge: Cambridge University Press.</a:t>
            </a:r>
          </a:p>
          <a:p>
            <a:r>
              <a:rPr lang="en-US" dirty="0" err="1"/>
              <a:t>Michelli</a:t>
            </a:r>
            <a:r>
              <a:rPr lang="en-US" dirty="0"/>
              <a:t>, J. A. (2014). </a:t>
            </a:r>
            <a:r>
              <a:rPr lang="en-US" i="1" dirty="0"/>
              <a:t>Leading the Starbucks way: 5 principles for connecting with your customers, your products and your people</a:t>
            </a:r>
            <a:r>
              <a:rPr lang="en-US" dirty="0"/>
              <a:t>.</a:t>
            </a:r>
          </a:p>
          <a:p>
            <a:r>
              <a:rPr lang="en-US" dirty="0" err="1"/>
              <a:t>Reinhard</a:t>
            </a:r>
            <a:r>
              <a:rPr lang="en-US" dirty="0"/>
              <a:t>, K. (2016). </a:t>
            </a:r>
            <a:r>
              <a:rPr lang="en-US" i="1" dirty="0"/>
              <a:t>Differentiation as the key to success. A marketing plan for Starbucks</a:t>
            </a:r>
            <a:r>
              <a:rPr lang="en-US" dirty="0"/>
              <a:t>.</a:t>
            </a:r>
          </a:p>
          <a:p>
            <a:r>
              <a:rPr lang="en-US" dirty="0"/>
              <a:t>Schultz, H., &amp; Gordon, J. (2011). </a:t>
            </a:r>
            <a:r>
              <a:rPr lang="en-US" i="1" dirty="0"/>
              <a:t>Onward: How Starbucks fought for its life without losing its soul</a:t>
            </a:r>
            <a:r>
              <a:rPr lang="en-US" dirty="0"/>
              <a:t>. West Sussex. England: Wiley &amp; Sons.</a:t>
            </a:r>
          </a:p>
          <a:p>
            <a:r>
              <a:rPr lang="en-US" dirty="0" err="1"/>
              <a:t>Valiente-Riedl</a:t>
            </a:r>
            <a:r>
              <a:rPr lang="en-US" dirty="0"/>
              <a:t>, E. (2013). </a:t>
            </a:r>
            <a:r>
              <a:rPr lang="en-US" i="1" dirty="0"/>
              <a:t>Is </a:t>
            </a:r>
            <a:r>
              <a:rPr lang="en-US" i="1" dirty="0" err="1"/>
              <a:t>fairtrade</a:t>
            </a:r>
            <a:r>
              <a:rPr lang="en-US" i="1" dirty="0"/>
              <a:t> fair?</a:t>
            </a:r>
            <a:r>
              <a:rPr lang="en-US" dirty="0"/>
              <a:t>. </a:t>
            </a:r>
            <a:r>
              <a:rPr lang="en-US" dirty="0" err="1"/>
              <a:t>Houndmills</a:t>
            </a:r>
            <a:r>
              <a:rPr lang="en-US" dirty="0"/>
              <a:t>, Basingstoke, Hampshire: Palgrave Macmillan.</a:t>
            </a:r>
          </a:p>
        </p:txBody>
      </p:sp>
    </p:spTree>
    <p:extLst>
      <p:ext uri="{BB962C8B-B14F-4D97-AF65-F5344CB8AC3E}">
        <p14:creationId xmlns:p14="http://schemas.microsoft.com/office/powerpoint/2010/main" val="1296105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p>
        </p:txBody>
      </p:sp>
      <p:sp>
        <p:nvSpPr>
          <p:cNvPr id="3" name="Content Placeholder 2"/>
          <p:cNvSpPr>
            <a:spLocks noGrp="1"/>
          </p:cNvSpPr>
          <p:nvPr>
            <p:ph idx="1"/>
          </p:nvPr>
        </p:nvSpPr>
        <p:spPr/>
        <p:txBody>
          <a:bodyPr/>
          <a:lstStyle/>
          <a:p>
            <a:r>
              <a:rPr lang="en-US" dirty="0"/>
              <a:t>Ethics is the basis of the procurement and sourcing principles such as integrity, transparency and fairness. </a:t>
            </a:r>
          </a:p>
          <a:p>
            <a:r>
              <a:rPr lang="en-US" dirty="0"/>
              <a:t>Conducting oneself in an ethical manner helps to maintain confidence and trust in the acquisition process.</a:t>
            </a:r>
          </a:p>
          <a:p>
            <a:r>
              <a:rPr lang="en-US" dirty="0"/>
              <a:t>The suppliers are bound to follow these ethical principles for them to have effective practices that would improve their sourcing activities. </a:t>
            </a:r>
          </a:p>
          <a:p>
            <a:r>
              <a:rPr lang="en-US" dirty="0"/>
              <a:t>Suppliers are bound to take up the effects of the environment, engage in social corporate responsibility and be transparent in their supply process. </a:t>
            </a:r>
          </a:p>
          <a:p>
            <a:endParaRPr lang="en-US" dirty="0"/>
          </a:p>
        </p:txBody>
      </p:sp>
    </p:spTree>
    <p:extLst>
      <p:ext uri="{BB962C8B-B14F-4D97-AF65-F5344CB8AC3E}">
        <p14:creationId xmlns:p14="http://schemas.microsoft.com/office/powerpoint/2010/main" val="3120515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515600" cy="1325563"/>
          </a:xfrm>
        </p:spPr>
        <p:txBody>
          <a:bodyPr/>
          <a:lstStyle/>
          <a:p>
            <a:r>
              <a:rPr lang="en-US" dirty="0"/>
              <a:t>Importance of Ethical sourcing </a:t>
            </a:r>
          </a:p>
        </p:txBody>
      </p:sp>
      <p:sp>
        <p:nvSpPr>
          <p:cNvPr id="3" name="Content Placeholder 2"/>
          <p:cNvSpPr>
            <a:spLocks noGrp="1"/>
          </p:cNvSpPr>
          <p:nvPr>
            <p:ph idx="1"/>
          </p:nvPr>
        </p:nvSpPr>
        <p:spPr/>
        <p:txBody>
          <a:bodyPr/>
          <a:lstStyle/>
          <a:p>
            <a:r>
              <a:rPr lang="en-US" dirty="0"/>
              <a:t>Ethical sourcing helps to build trust within companies</a:t>
            </a:r>
          </a:p>
          <a:p>
            <a:r>
              <a:rPr lang="en-US" dirty="0"/>
              <a:t>Ethical sourcing helps to promote loyalty in the supply chain process.</a:t>
            </a:r>
          </a:p>
          <a:p>
            <a:r>
              <a:rPr lang="en-US" dirty="0"/>
              <a:t>Ethical sources enhance mutual performance of the suppliers with their companies.</a:t>
            </a:r>
          </a:p>
          <a:p>
            <a:endParaRPr lang="en-US" dirty="0"/>
          </a:p>
        </p:txBody>
      </p:sp>
    </p:spTree>
    <p:extLst>
      <p:ext uri="{BB962C8B-B14F-4D97-AF65-F5344CB8AC3E}">
        <p14:creationId xmlns:p14="http://schemas.microsoft.com/office/powerpoint/2010/main" val="896273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Ethical sourcing in Starbucks </a:t>
            </a:r>
          </a:p>
        </p:txBody>
      </p:sp>
      <p:sp>
        <p:nvSpPr>
          <p:cNvPr id="3" name="Content Placeholder 2"/>
          <p:cNvSpPr>
            <a:spLocks noGrp="1"/>
          </p:cNvSpPr>
          <p:nvPr>
            <p:ph idx="1"/>
          </p:nvPr>
        </p:nvSpPr>
        <p:spPr/>
        <p:txBody>
          <a:bodyPr/>
          <a:lstStyle/>
          <a:p>
            <a:r>
              <a:rPr lang="en-US" dirty="0"/>
              <a:t>Starbucks is the leading company in its ethical sourcing</a:t>
            </a:r>
          </a:p>
          <a:p>
            <a:r>
              <a:rPr lang="en-US" dirty="0"/>
              <a:t>Sustainable friendly vendors have been maintained as a priority for the business </a:t>
            </a:r>
          </a:p>
          <a:p>
            <a:r>
              <a:rPr lang="en-US" dirty="0"/>
              <a:t>Enhancing openness and accountability measures is a major way for enforcing sustainability in the business. </a:t>
            </a:r>
          </a:p>
          <a:p>
            <a:endParaRPr lang="en-US" dirty="0"/>
          </a:p>
          <a:p>
            <a:endParaRPr lang="en-US" dirty="0"/>
          </a:p>
        </p:txBody>
      </p:sp>
    </p:spTree>
    <p:extLst>
      <p:ext uri="{BB962C8B-B14F-4D97-AF65-F5344CB8AC3E}">
        <p14:creationId xmlns:p14="http://schemas.microsoft.com/office/powerpoint/2010/main" val="1580311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Ethical Practices in Starbucks </a:t>
            </a:r>
          </a:p>
        </p:txBody>
      </p:sp>
      <p:sp>
        <p:nvSpPr>
          <p:cNvPr id="3" name="Content Placeholder 2"/>
          <p:cNvSpPr>
            <a:spLocks noGrp="1"/>
          </p:cNvSpPr>
          <p:nvPr>
            <p:ph idx="1"/>
          </p:nvPr>
        </p:nvSpPr>
        <p:spPr/>
        <p:txBody>
          <a:bodyPr/>
          <a:lstStyle/>
          <a:p>
            <a:r>
              <a:rPr lang="en-US" dirty="0"/>
              <a:t>The three pillars of sustainability in Starbucks include;</a:t>
            </a:r>
          </a:p>
          <a:p>
            <a:pPr>
              <a:buFont typeface="Wingdings" panose="05000000000000000000" pitchFamily="2" charset="2"/>
              <a:buChar char="Ø"/>
            </a:pPr>
            <a:r>
              <a:rPr lang="en-US" dirty="0"/>
              <a:t> Social equity, </a:t>
            </a:r>
          </a:p>
          <a:p>
            <a:pPr>
              <a:buFont typeface="Wingdings" panose="05000000000000000000" pitchFamily="2" charset="2"/>
              <a:buChar char="Ø"/>
            </a:pPr>
            <a:r>
              <a:rPr lang="en-US" dirty="0"/>
              <a:t>Economic viability </a:t>
            </a:r>
          </a:p>
          <a:p>
            <a:pPr>
              <a:buFont typeface="Wingdings" panose="05000000000000000000" pitchFamily="2" charset="2"/>
              <a:buChar char="Ø"/>
            </a:pPr>
            <a:r>
              <a:rPr lang="en-US" dirty="0"/>
              <a:t> Environmental protection.</a:t>
            </a:r>
          </a:p>
          <a:p>
            <a:endParaRPr lang="en-US" dirty="0"/>
          </a:p>
        </p:txBody>
      </p:sp>
    </p:spTree>
    <p:extLst>
      <p:ext uri="{BB962C8B-B14F-4D97-AF65-F5344CB8AC3E}">
        <p14:creationId xmlns:p14="http://schemas.microsoft.com/office/powerpoint/2010/main" val="897522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Purchasing Practices in Starbucks</a:t>
            </a:r>
          </a:p>
        </p:txBody>
      </p:sp>
      <p:sp>
        <p:nvSpPr>
          <p:cNvPr id="3" name="Content Placeholder 2"/>
          <p:cNvSpPr>
            <a:spLocks noGrp="1"/>
          </p:cNvSpPr>
          <p:nvPr>
            <p:ph idx="1"/>
          </p:nvPr>
        </p:nvSpPr>
        <p:spPr/>
        <p:txBody>
          <a:bodyPr/>
          <a:lstStyle/>
          <a:p>
            <a:r>
              <a:rPr lang="en-US" dirty="0"/>
              <a:t>Loyalty and respect for regulations </a:t>
            </a:r>
          </a:p>
          <a:p>
            <a:r>
              <a:rPr lang="en-US" dirty="0"/>
              <a:t>Transparency and Confidentiality</a:t>
            </a:r>
          </a:p>
          <a:p>
            <a:r>
              <a:rPr lang="en-US" dirty="0"/>
              <a:t>Fairness </a:t>
            </a:r>
          </a:p>
          <a:p>
            <a:r>
              <a:rPr lang="en-US" dirty="0"/>
              <a:t>Due diligence </a:t>
            </a:r>
          </a:p>
          <a:p>
            <a:r>
              <a:rPr lang="en-US" dirty="0"/>
              <a:t>Integrity </a:t>
            </a:r>
          </a:p>
        </p:txBody>
      </p:sp>
    </p:spTree>
    <p:extLst>
      <p:ext uri="{BB962C8B-B14F-4D97-AF65-F5344CB8AC3E}">
        <p14:creationId xmlns:p14="http://schemas.microsoft.com/office/powerpoint/2010/main" val="3143265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Determinants of Supply chain </a:t>
            </a:r>
          </a:p>
        </p:txBody>
      </p:sp>
      <p:sp>
        <p:nvSpPr>
          <p:cNvPr id="3" name="Content Placeholder 2"/>
          <p:cNvSpPr>
            <a:spLocks noGrp="1"/>
          </p:cNvSpPr>
          <p:nvPr>
            <p:ph idx="1"/>
          </p:nvPr>
        </p:nvSpPr>
        <p:spPr/>
        <p:txBody>
          <a:bodyPr/>
          <a:lstStyle/>
          <a:p>
            <a:r>
              <a:rPr lang="en-US" dirty="0"/>
              <a:t>Social capital</a:t>
            </a:r>
          </a:p>
          <a:p>
            <a:r>
              <a:rPr lang="en-US" dirty="0"/>
              <a:t>Human behavior</a:t>
            </a:r>
          </a:p>
          <a:p>
            <a:r>
              <a:rPr lang="en-US" dirty="0"/>
              <a:t>Culture and values </a:t>
            </a:r>
          </a:p>
        </p:txBody>
      </p:sp>
    </p:spTree>
    <p:extLst>
      <p:ext uri="{BB962C8B-B14F-4D97-AF65-F5344CB8AC3E}">
        <p14:creationId xmlns:p14="http://schemas.microsoft.com/office/powerpoint/2010/main" val="40019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Recommendations </a:t>
            </a:r>
          </a:p>
        </p:txBody>
      </p:sp>
      <p:sp>
        <p:nvSpPr>
          <p:cNvPr id="3" name="Content Placeholder 2"/>
          <p:cNvSpPr>
            <a:spLocks noGrp="1"/>
          </p:cNvSpPr>
          <p:nvPr>
            <p:ph idx="1"/>
          </p:nvPr>
        </p:nvSpPr>
        <p:spPr/>
        <p:txBody>
          <a:bodyPr/>
          <a:lstStyle/>
          <a:p>
            <a:r>
              <a:rPr lang="en-US" dirty="0"/>
              <a:t>Starbucks can achieved its improved performance through intentional sustainability</a:t>
            </a:r>
          </a:p>
          <a:p>
            <a:r>
              <a:rPr lang="en-US" dirty="0"/>
              <a:t>Starbucks is committed to training employees on the importance of their environment</a:t>
            </a:r>
          </a:p>
          <a:p>
            <a:r>
              <a:rPr lang="en-US" dirty="0"/>
              <a:t>Starbucks should train employees on the importance of electric and water conservation </a:t>
            </a:r>
          </a:p>
          <a:p>
            <a:r>
              <a:rPr lang="en-US" dirty="0"/>
              <a:t>Starbucks should conduct reviews that would help to enhance performance with the environment. </a:t>
            </a:r>
          </a:p>
        </p:txBody>
      </p:sp>
    </p:spTree>
    <p:extLst>
      <p:ext uri="{BB962C8B-B14F-4D97-AF65-F5344CB8AC3E}">
        <p14:creationId xmlns:p14="http://schemas.microsoft.com/office/powerpoint/2010/main" val="4080986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 </a:t>
            </a:r>
          </a:p>
        </p:txBody>
      </p:sp>
      <p:sp>
        <p:nvSpPr>
          <p:cNvPr id="3" name="Content Placeholder 2"/>
          <p:cNvSpPr>
            <a:spLocks noGrp="1"/>
          </p:cNvSpPr>
          <p:nvPr>
            <p:ph idx="1"/>
          </p:nvPr>
        </p:nvSpPr>
        <p:spPr/>
        <p:txBody>
          <a:bodyPr/>
          <a:lstStyle/>
          <a:p>
            <a:r>
              <a:rPr lang="en-US" dirty="0"/>
              <a:t>To sum it up, ethical sourcing helps to build the much needed trust in the supply chain.</a:t>
            </a:r>
          </a:p>
          <a:p>
            <a:r>
              <a:rPr lang="en-US" dirty="0"/>
              <a:t>Companies are bound to adopt principles and procedures that advance their ethical sourcing procedures.</a:t>
            </a:r>
          </a:p>
          <a:p>
            <a:r>
              <a:rPr lang="en-US" dirty="0"/>
              <a:t>These procedures would help to improve and promote the supply chain hence encourage improvements in the sourcing activities. </a:t>
            </a:r>
          </a:p>
        </p:txBody>
      </p:sp>
    </p:spTree>
    <p:extLst>
      <p:ext uri="{BB962C8B-B14F-4D97-AF65-F5344CB8AC3E}">
        <p14:creationId xmlns:p14="http://schemas.microsoft.com/office/powerpoint/2010/main" val="312972483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172</TotalTime>
  <Words>1110</Words>
  <Application>Microsoft Office PowerPoint</Application>
  <PresentationFormat>Widescreen</PresentationFormat>
  <Paragraphs>69</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Facet</vt:lpstr>
      <vt:lpstr>Supply Chain </vt:lpstr>
      <vt:lpstr>Introduction </vt:lpstr>
      <vt:lpstr>Importance of Ethical sourcing </vt:lpstr>
      <vt:lpstr>Ethical sourcing in Starbucks </vt:lpstr>
      <vt:lpstr>Ethical Practices in Starbucks </vt:lpstr>
      <vt:lpstr>Purchasing Practices in Starbucks</vt:lpstr>
      <vt:lpstr>Determinants of Supply chain </vt:lpstr>
      <vt:lpstr>Recommendations </vt:lpstr>
      <vt:lpstr>Conclusion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Supply Chain</dc:title>
  <dc:creator>TITO</dc:creator>
  <cp:lastModifiedBy>Unknown User</cp:lastModifiedBy>
  <cp:revision>21</cp:revision>
  <dcterms:created xsi:type="dcterms:W3CDTF">2021-03-15T15:46:21Z</dcterms:created>
  <dcterms:modified xsi:type="dcterms:W3CDTF">2021-03-15T20:51:28Z</dcterms:modified>
</cp:coreProperties>
</file>